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8" r:id="rId2"/>
    <p:sldId id="360" r:id="rId3"/>
    <p:sldId id="359" r:id="rId4"/>
    <p:sldId id="362" r:id="rId5"/>
    <p:sldId id="363" r:id="rId6"/>
    <p:sldId id="364" r:id="rId7"/>
    <p:sldId id="365" r:id="rId8"/>
    <p:sldId id="361" r:id="rId9"/>
    <p:sldId id="366" r:id="rId1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3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77"/>
    <a:srgbClr val="EAEBEB"/>
    <a:srgbClr val="FFFFFF"/>
    <a:srgbClr val="FFB38F"/>
    <a:srgbClr val="CC6528"/>
    <a:srgbClr val="FFE1D2"/>
    <a:srgbClr val="FDB392"/>
    <a:srgbClr val="FDF1CC"/>
    <a:srgbClr val="F8DA85"/>
    <a:srgbClr val="FAE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7"/>
    <p:restoredTop sz="92795"/>
  </p:normalViewPr>
  <p:slideViewPr>
    <p:cSldViewPr snapToGrid="0" snapToObjects="1">
      <p:cViewPr varScale="1">
        <p:scale>
          <a:sx n="106" d="100"/>
          <a:sy n="106" d="100"/>
        </p:scale>
        <p:origin x="1254" y="96"/>
      </p:cViewPr>
      <p:guideLst>
        <p:guide pos="3840"/>
        <p:guide orient="horz" pos="337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4" d="100"/>
          <a:sy n="114" d="100"/>
        </p:scale>
        <p:origin x="30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10/11/2024</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10/11/2024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dirty="0"/>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dirty="0"/>
          </a:p>
        </p:txBody>
      </p:sp>
    </p:spTree>
    <p:extLst>
      <p:ext uri="{BB962C8B-B14F-4D97-AF65-F5344CB8AC3E}">
        <p14:creationId xmlns:p14="http://schemas.microsoft.com/office/powerpoint/2010/main" val="217345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441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877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598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747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613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290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900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898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dirty="0"/>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dirty="0"/>
              <a:t>  </a:t>
            </a:r>
          </a:p>
        </p:txBody>
      </p:sp>
      <p:pic>
        <p:nvPicPr>
          <p:cNvPr id="6" name="Picture 5">
            <a:extLst>
              <a:ext uri="{FF2B5EF4-FFF2-40B4-BE49-F238E27FC236}">
                <a16:creationId xmlns:a16="http://schemas.microsoft.com/office/drawing/2014/main" id="{9868AC00-32D5-2733-54F6-D130BE2297FF}"/>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185894214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8" name="Picture 7">
            <a:extLst>
              <a:ext uri="{FF2B5EF4-FFF2-40B4-BE49-F238E27FC236}">
                <a16:creationId xmlns:a16="http://schemas.microsoft.com/office/drawing/2014/main" id="{940E7778-8BD9-32E0-1E37-02074633AD8F}"/>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dirty="0"/>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4" name="Picture 3">
            <a:extLst>
              <a:ext uri="{FF2B5EF4-FFF2-40B4-BE49-F238E27FC236}">
                <a16:creationId xmlns:a16="http://schemas.microsoft.com/office/drawing/2014/main" id="{D9738406-E6DA-EE22-539C-8964808FCCA4}"/>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4" name="Picture 3">
            <a:extLst>
              <a:ext uri="{FF2B5EF4-FFF2-40B4-BE49-F238E27FC236}">
                <a16:creationId xmlns:a16="http://schemas.microsoft.com/office/drawing/2014/main" id="{C9D31783-442E-FB40-0CB9-0E0AA9D32882}"/>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4" name="Picture 3">
            <a:extLst>
              <a:ext uri="{FF2B5EF4-FFF2-40B4-BE49-F238E27FC236}">
                <a16:creationId xmlns:a16="http://schemas.microsoft.com/office/drawing/2014/main" id="{C5BDAB24-79A7-C3AE-A2F7-FC3FF4AFD2C8}"/>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dirty="0"/>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9834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dirty="0"/>
              <a:t>Section title</a:t>
            </a:r>
          </a:p>
        </p:txBody>
      </p:sp>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462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2024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dirty="0"/>
              <a:t>Type division name here</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8" r:id="rId8"/>
    <p:sldLayoutId id="214748369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p:txBody>
          <a:bodyPr/>
          <a:lstStyle/>
          <a:p>
            <a:r>
              <a:rPr lang="en-US" dirty="0"/>
              <a:t>Jarvis Facebook Ads</a:t>
            </a:r>
          </a:p>
        </p:txBody>
      </p:sp>
      <p:sp>
        <p:nvSpPr>
          <p:cNvPr id="3" name="Subtitle 2">
            <a:extLst>
              <a:ext uri="{FF2B5EF4-FFF2-40B4-BE49-F238E27FC236}">
                <a16:creationId xmlns:a16="http://schemas.microsoft.com/office/drawing/2014/main" id="{DB51E181-357E-9F43-A426-85DF37BDA45A}"/>
              </a:ext>
            </a:extLst>
          </p:cNvPr>
          <p:cNvSpPr>
            <a:spLocks noGrp="1"/>
          </p:cNvSpPr>
          <p:nvPr>
            <p:ph type="subTitle" idx="1"/>
          </p:nvPr>
        </p:nvSpPr>
        <p:spPr/>
        <p:txBody>
          <a:bodyPr/>
          <a:lstStyle/>
          <a:p>
            <a:r>
              <a:rPr lang="en-US" dirty="0"/>
              <a:t>Instructions</a:t>
            </a:r>
          </a:p>
        </p:txBody>
      </p:sp>
      <p:sp>
        <p:nvSpPr>
          <p:cNvPr id="6" name="Text Placeholder 5">
            <a:extLst>
              <a:ext uri="{FF2B5EF4-FFF2-40B4-BE49-F238E27FC236}">
                <a16:creationId xmlns:a16="http://schemas.microsoft.com/office/drawing/2014/main" id="{3805F68E-73F6-E045-BD39-4348D817A27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481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Affordability</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2</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056"/>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Looking for affordable health coverage? Check out Individual &amp; Family ACA Marketplace Plans from UnitedHealthcare. [Plans now available in [state]].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More choices for affordable ACA plans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smiling for a picture&#10;&#10;Description automatically generated">
            <a:extLst>
              <a:ext uri="{FF2B5EF4-FFF2-40B4-BE49-F238E27FC236}">
                <a16:creationId xmlns:a16="http://schemas.microsoft.com/office/drawing/2014/main" id="{44A1C9C2-63D3-33B4-BED0-503D837946A5}"/>
              </a:ext>
            </a:extLst>
          </p:cNvPr>
          <p:cNvPicPr>
            <a:picLocks noChangeAspect="1"/>
          </p:cNvPicPr>
          <p:nvPr/>
        </p:nvPicPr>
        <p:blipFill>
          <a:blip r:embed="rId4"/>
          <a:stretch>
            <a:fillRect/>
          </a:stretch>
        </p:blipFill>
        <p:spPr>
          <a:xfrm>
            <a:off x="4308727" y="1897775"/>
            <a:ext cx="3356333" cy="3356333"/>
          </a:xfrm>
          <a:prstGeom prst="rect">
            <a:avLst/>
          </a:prstGeom>
        </p:spPr>
      </p:pic>
    </p:spTree>
    <p:extLst>
      <p:ext uri="{BB962C8B-B14F-4D97-AF65-F5344CB8AC3E}">
        <p14:creationId xmlns:p14="http://schemas.microsoft.com/office/powerpoint/2010/main" val="122812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Affordability</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3</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616101"/>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Get low-cost health insurance  with an Individual &amp; Family ACA Marketplace Plan from UnitedHealthcare.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Health coverage </a:t>
            </a:r>
            <a:br>
              <a:rPr lang="en-US" sz="2100" b="1" dirty="0">
                <a:solidFill>
                  <a:srgbClr val="002677"/>
                </a:solidFill>
                <a:effectLst/>
                <a:latin typeface="Helvetica" pitchFamily="2" charset="0"/>
              </a:rPr>
            </a:br>
            <a:r>
              <a:rPr lang="en-US" sz="2100" b="1" dirty="0">
                <a:solidFill>
                  <a:srgbClr val="002677"/>
                </a:solidFill>
                <a:effectLst/>
                <a:latin typeface="Helvetica" pitchFamily="2" charset="0"/>
              </a:rPr>
              <a:t>for less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holding a child&#10;&#10;Description automatically generated">
            <a:extLst>
              <a:ext uri="{FF2B5EF4-FFF2-40B4-BE49-F238E27FC236}">
                <a16:creationId xmlns:a16="http://schemas.microsoft.com/office/drawing/2014/main" id="{93249384-6DA4-8B33-4FCA-27060BF43258}"/>
              </a:ext>
            </a:extLst>
          </p:cNvPr>
          <p:cNvPicPr>
            <a:picLocks noChangeAspect="1"/>
          </p:cNvPicPr>
          <p:nvPr/>
        </p:nvPicPr>
        <p:blipFill>
          <a:blip r:embed="rId4"/>
          <a:stretch>
            <a:fillRect/>
          </a:stretch>
        </p:blipFill>
        <p:spPr>
          <a:xfrm>
            <a:off x="4220634" y="1906291"/>
            <a:ext cx="3347817" cy="3347817"/>
          </a:xfrm>
          <a:prstGeom prst="rect">
            <a:avLst/>
          </a:prstGeom>
        </p:spPr>
      </p:pic>
    </p:spTree>
    <p:extLst>
      <p:ext uri="{BB962C8B-B14F-4D97-AF65-F5344CB8AC3E}">
        <p14:creationId xmlns:p14="http://schemas.microsoft.com/office/powerpoint/2010/main" val="307846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Affordability</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4</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616101"/>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Get low-cost prescriptions with an Individual &amp; Family ACA Marketplace Plan from UnitedHealthcare now in [state].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Low-cost prescriptions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and person posing for a picture&#10;&#10;Description automatically generated">
            <a:extLst>
              <a:ext uri="{FF2B5EF4-FFF2-40B4-BE49-F238E27FC236}">
                <a16:creationId xmlns:a16="http://schemas.microsoft.com/office/drawing/2014/main" id="{638CF71A-CE5E-934E-4F49-39C200F49DBC}"/>
              </a:ext>
            </a:extLst>
          </p:cNvPr>
          <p:cNvPicPr>
            <a:picLocks noChangeAspect="1"/>
          </p:cNvPicPr>
          <p:nvPr/>
        </p:nvPicPr>
        <p:blipFill>
          <a:blip r:embed="rId4"/>
          <a:stretch>
            <a:fillRect/>
          </a:stretch>
        </p:blipFill>
        <p:spPr>
          <a:xfrm>
            <a:off x="4287602" y="1941681"/>
            <a:ext cx="3200687" cy="3200687"/>
          </a:xfrm>
          <a:prstGeom prst="rect">
            <a:avLst/>
          </a:prstGeom>
        </p:spPr>
      </p:pic>
    </p:spTree>
    <p:extLst>
      <p:ext uri="{BB962C8B-B14F-4D97-AF65-F5344CB8AC3E}">
        <p14:creationId xmlns:p14="http://schemas.microsoft.com/office/powerpoint/2010/main" val="22992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Reviews/Ranked/Affordability</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5</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9-out-of-10 UnitedHealthcare Individual &amp; Family ACA Marketplace plan members qualified for a subsidy for 2024 health coverage.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Want to pay less for health coverage?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with curly hair wearing a brown coat&#10;&#10;Description automatically generated">
            <a:extLst>
              <a:ext uri="{FF2B5EF4-FFF2-40B4-BE49-F238E27FC236}">
                <a16:creationId xmlns:a16="http://schemas.microsoft.com/office/drawing/2014/main" id="{658E2FB6-CC9D-7FAF-2714-19C0761C16CD}"/>
              </a:ext>
            </a:extLst>
          </p:cNvPr>
          <p:cNvPicPr>
            <a:picLocks noChangeAspect="1"/>
          </p:cNvPicPr>
          <p:nvPr/>
        </p:nvPicPr>
        <p:blipFill>
          <a:blip r:embed="rId4"/>
          <a:stretch>
            <a:fillRect/>
          </a:stretch>
        </p:blipFill>
        <p:spPr>
          <a:xfrm>
            <a:off x="4207435" y="1783977"/>
            <a:ext cx="3358392" cy="3358392"/>
          </a:xfrm>
          <a:prstGeom prst="rect">
            <a:avLst/>
          </a:prstGeom>
        </p:spPr>
      </p:pic>
    </p:spTree>
    <p:extLst>
      <p:ext uri="{BB962C8B-B14F-4D97-AF65-F5344CB8AC3E}">
        <p14:creationId xmlns:p14="http://schemas.microsoft.com/office/powerpoint/2010/main" val="258794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Personalized</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6</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UnitedHealthcare Individual &amp; Family ACA Marketplace plans have over 50K Spanish-speaking physicians in 2024 in-network.</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Find a doctor in </a:t>
            </a:r>
            <a:br>
              <a:rPr lang="en-US" sz="2100" b="1" dirty="0">
                <a:solidFill>
                  <a:srgbClr val="002677"/>
                </a:solidFill>
                <a:effectLst/>
                <a:latin typeface="Helvetica" pitchFamily="2" charset="0"/>
              </a:rPr>
            </a:br>
            <a:r>
              <a:rPr lang="en-US" sz="2100" b="1" dirty="0">
                <a:solidFill>
                  <a:srgbClr val="002677"/>
                </a:solidFill>
                <a:effectLst/>
                <a:latin typeface="Helvetica" pitchFamily="2" charset="0"/>
              </a:rPr>
              <a:t>your language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with a stethoscope around his neck&#10;&#10;Description automatically generated">
            <a:extLst>
              <a:ext uri="{FF2B5EF4-FFF2-40B4-BE49-F238E27FC236}">
                <a16:creationId xmlns:a16="http://schemas.microsoft.com/office/drawing/2014/main" id="{60293896-228F-52DF-17FB-60D04883AFBD}"/>
              </a:ext>
            </a:extLst>
          </p:cNvPr>
          <p:cNvPicPr>
            <a:picLocks noChangeAspect="1"/>
          </p:cNvPicPr>
          <p:nvPr/>
        </p:nvPicPr>
        <p:blipFill>
          <a:blip r:embed="rId4"/>
          <a:stretch>
            <a:fillRect/>
          </a:stretch>
        </p:blipFill>
        <p:spPr>
          <a:xfrm>
            <a:off x="4265911" y="1980345"/>
            <a:ext cx="3143915" cy="3143915"/>
          </a:xfrm>
          <a:prstGeom prst="rect">
            <a:avLst/>
          </a:prstGeom>
        </p:spPr>
      </p:pic>
    </p:spTree>
    <p:extLst>
      <p:ext uri="{BB962C8B-B14F-4D97-AF65-F5344CB8AC3E}">
        <p14:creationId xmlns:p14="http://schemas.microsoft.com/office/powerpoint/2010/main" val="6575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Quality</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7</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616101"/>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Get health coverage you can count on with a UnitedHealthcare Individual &amp; Family ACA Marketplace plan.</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The best health plan for your family</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and person holding a child&#10;&#10;Description automatically generated">
            <a:extLst>
              <a:ext uri="{FF2B5EF4-FFF2-40B4-BE49-F238E27FC236}">
                <a16:creationId xmlns:a16="http://schemas.microsoft.com/office/drawing/2014/main" id="{0116AA33-7752-ACEA-D44B-A3E1F5E2F175}"/>
              </a:ext>
            </a:extLst>
          </p:cNvPr>
          <p:cNvPicPr>
            <a:picLocks noChangeAspect="1"/>
          </p:cNvPicPr>
          <p:nvPr/>
        </p:nvPicPr>
        <p:blipFill>
          <a:blip r:embed="rId4"/>
          <a:stretch>
            <a:fillRect/>
          </a:stretch>
        </p:blipFill>
        <p:spPr>
          <a:xfrm>
            <a:off x="4297075" y="1980386"/>
            <a:ext cx="3273722" cy="3273722"/>
          </a:xfrm>
          <a:prstGeom prst="rect">
            <a:avLst/>
          </a:prstGeom>
        </p:spPr>
      </p:pic>
    </p:spTree>
    <p:extLst>
      <p:ext uri="{BB962C8B-B14F-4D97-AF65-F5344CB8AC3E}">
        <p14:creationId xmlns:p14="http://schemas.microsoft.com/office/powerpoint/2010/main" val="353289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Reviews/Ranked</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8</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616101"/>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UnitedHealthcare Individual &amp; Family ACA Marketplace plans are rated the best for customer satisfaction in 2024. </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985706"/>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Find out why people love UnitedHealthcare ACA plans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with her hands on her hips&#10;&#10;Description automatically generated">
            <a:extLst>
              <a:ext uri="{FF2B5EF4-FFF2-40B4-BE49-F238E27FC236}">
                <a16:creationId xmlns:a16="http://schemas.microsoft.com/office/drawing/2014/main" id="{BFE022DA-6FAB-D5ED-2C92-FE51F9FA515C}"/>
              </a:ext>
            </a:extLst>
          </p:cNvPr>
          <p:cNvPicPr>
            <a:picLocks noChangeAspect="1"/>
          </p:cNvPicPr>
          <p:nvPr/>
        </p:nvPicPr>
        <p:blipFill>
          <a:blip r:embed="rId4"/>
          <a:stretch>
            <a:fillRect/>
          </a:stretch>
        </p:blipFill>
        <p:spPr>
          <a:xfrm>
            <a:off x="4297075" y="1906291"/>
            <a:ext cx="3145838" cy="3145838"/>
          </a:xfrm>
          <a:prstGeom prst="rect">
            <a:avLst/>
          </a:prstGeom>
        </p:spPr>
      </p:pic>
    </p:spTree>
    <p:extLst>
      <p:ext uri="{BB962C8B-B14F-4D97-AF65-F5344CB8AC3E}">
        <p14:creationId xmlns:p14="http://schemas.microsoft.com/office/powerpoint/2010/main" val="41266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Support</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9</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3724096"/>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Picking health insurance can be confusing. Choose the best Individual &amp; Family ACA Plan for you and your family with my help. * Individual &amp; Family ACA Marketplace Plans from UnitedHealthcare [disclaimer case]  </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985706"/>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Get help choosing </a:t>
            </a:r>
            <a:br>
              <a:rPr lang="en-US" sz="2100" b="1" dirty="0">
                <a:solidFill>
                  <a:srgbClr val="002677"/>
                </a:solidFill>
                <a:effectLst/>
                <a:latin typeface="Helvetica" pitchFamily="2" charset="0"/>
              </a:rPr>
            </a:br>
            <a:r>
              <a:rPr lang="en-US" sz="2100" b="1" dirty="0">
                <a:solidFill>
                  <a:srgbClr val="002677"/>
                </a:solidFill>
                <a:effectLst/>
                <a:latin typeface="Helvetica" pitchFamily="2" charset="0"/>
              </a:rPr>
              <a:t>the right health insurance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wearing a stethoscope around her neck&#10;&#10;Description automatically generated">
            <a:extLst>
              <a:ext uri="{FF2B5EF4-FFF2-40B4-BE49-F238E27FC236}">
                <a16:creationId xmlns:a16="http://schemas.microsoft.com/office/drawing/2014/main" id="{BFB77988-6D50-BE8C-73F3-E22B55F628AB}"/>
              </a:ext>
            </a:extLst>
          </p:cNvPr>
          <p:cNvPicPr>
            <a:picLocks noChangeAspect="1"/>
          </p:cNvPicPr>
          <p:nvPr/>
        </p:nvPicPr>
        <p:blipFill>
          <a:blip r:embed="rId4"/>
          <a:stretch>
            <a:fillRect/>
          </a:stretch>
        </p:blipFill>
        <p:spPr>
          <a:xfrm>
            <a:off x="4323436" y="2022782"/>
            <a:ext cx="3164854" cy="3164854"/>
          </a:xfrm>
          <a:prstGeom prst="rect">
            <a:avLst/>
          </a:prstGeom>
        </p:spPr>
      </p:pic>
    </p:spTree>
    <p:extLst>
      <p:ext uri="{BB962C8B-B14F-4D97-AF65-F5344CB8AC3E}">
        <p14:creationId xmlns:p14="http://schemas.microsoft.com/office/powerpoint/2010/main" val="21900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Theme">
  <a:themeElements>
    <a:clrScheme name="Custom 4">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43017</TotalTime>
  <Words>729</Words>
  <Application>Microsoft Office PowerPoint</Application>
  <PresentationFormat>Widescreen</PresentationFormat>
  <Paragraphs>83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Georgia</vt:lpstr>
      <vt:lpstr>Helvetica</vt:lpstr>
      <vt:lpstr>System Font Regular</vt:lpstr>
      <vt:lpstr>Master Theme</vt:lpstr>
      <vt:lpstr>Jarvis Facebook Ads</vt:lpstr>
      <vt:lpstr>Topic: Affordability</vt:lpstr>
      <vt:lpstr>Topic: Affordability</vt:lpstr>
      <vt:lpstr>Topic: Affordability</vt:lpstr>
      <vt:lpstr>Topic: Reviews/Ranked/Affordability</vt:lpstr>
      <vt:lpstr>Topic: Personalized</vt:lpstr>
      <vt:lpstr>Topic: Quality</vt:lpstr>
      <vt:lpstr>Topic: Reviews/Ranked</vt:lpstr>
      <vt:lpstr>Topic: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Walters</dc:creator>
  <cp:lastModifiedBy>Thomsen, Andrea J</cp:lastModifiedBy>
  <cp:revision>533</cp:revision>
  <dcterms:created xsi:type="dcterms:W3CDTF">2020-04-04T18:38:29Z</dcterms:created>
  <dcterms:modified xsi:type="dcterms:W3CDTF">2024-10-11T17:31:13Z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2023-01-03T20:26:04Z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d15b2d8c-4403-441a-b5e7-6663c9139c32</vt:lpwstr>
  </property>
  <property fmtid="{D5CDD505-2E9C-101B-9397-08002B2CF9AE}" pid="8" name="MSIP_Label_a8a73c85-e524-44a6-bd58-7df7ef87be8f_ContentBits">
    <vt:lpwstr>0</vt:lpwstr>
  </property>
</Properties>
</file>